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0"/>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36" r:id="rId26"/>
    <p:sldId id="621" r:id="rId27"/>
    <p:sldId id="622" r:id="rId28"/>
    <p:sldId id="623" r:id="rId29"/>
    <p:sldId id="624" r:id="rId30"/>
    <p:sldId id="625" r:id="rId31"/>
    <p:sldId id="626" r:id="rId32"/>
    <p:sldId id="627" r:id="rId33"/>
    <p:sldId id="628" r:id="rId34"/>
    <p:sldId id="631" r:id="rId35"/>
    <p:sldId id="604" r:id="rId36"/>
    <p:sldId id="605" r:id="rId37"/>
    <p:sldId id="495" r:id="rId38"/>
    <p:sldId id="454" r:id="rId39"/>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72727"/>
    <a:srgbClr val="19396C"/>
    <a:srgbClr val="081C23"/>
    <a:srgbClr val="F15A29"/>
    <a:srgbClr val="92D050"/>
    <a:srgbClr val="AC75D5"/>
    <a:srgbClr val="7F498F"/>
    <a:srgbClr val="D5B8EA"/>
    <a:srgbClr val="007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82" autoAdjust="0"/>
  </p:normalViewPr>
  <p:slideViewPr>
    <p:cSldViewPr snapToGrid="0">
      <p:cViewPr varScale="1">
        <p:scale>
          <a:sx n="62" d="100"/>
          <a:sy n="62" d="100"/>
        </p:scale>
        <p:origin x="1168" y="2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79" tIns="46640" rIns="93279" bIns="46640"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79" tIns="46640" rIns="93279" bIns="46640" rtlCol="0"/>
          <a:lstStyle>
            <a:lvl1pPr algn="r">
              <a:defRPr sz="1200"/>
            </a:lvl1pPr>
          </a:lstStyle>
          <a:p>
            <a:fld id="{9EB326D8-4C38-4835-91AB-B79CDC0B07B3}" type="datetimeFigureOut">
              <a:rPr lang="en-US" smtClean="0"/>
              <a:t>6/12/2015</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79" tIns="46640" rIns="93279" bIns="46640"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79" tIns="46640" rIns="93279" bIns="4664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5"/>
            <a:ext cx="3041968" cy="466911"/>
          </a:xfrm>
          <a:prstGeom prst="rect">
            <a:avLst/>
          </a:prstGeom>
        </p:spPr>
        <p:txBody>
          <a:bodyPr vert="horz" lIns="93279" tIns="46640" rIns="93279" bIns="46640"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5"/>
            <a:ext cx="3041968" cy="466911"/>
          </a:xfrm>
          <a:prstGeom prst="rect">
            <a:avLst/>
          </a:prstGeom>
        </p:spPr>
        <p:txBody>
          <a:bodyPr vert="horz" lIns="93279" tIns="46640" rIns="93279" bIns="46640"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639" indent="-171639">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851" indent="-228851">
              <a:buAutoNum type="arabicPeriod"/>
            </a:pPr>
            <a:r>
              <a:rPr lang="en-US" baseline="0" dirty="0" smtClean="0"/>
              <a:t>User Blob Storage</a:t>
            </a:r>
          </a:p>
          <a:p>
            <a:pPr marL="228851" indent="-228851">
              <a:buAutoNum type="arabicPeriod"/>
            </a:pPr>
            <a:r>
              <a:rPr lang="en-US" baseline="0" dirty="0" smtClean="0"/>
              <a:t>If its configuration, use the service model files – which can be changed at runtime.</a:t>
            </a:r>
          </a:p>
          <a:p>
            <a:pPr marL="228851" indent="-228851">
              <a:buAutoNum type="arabicPeriod"/>
            </a:pPr>
            <a:endParaRPr lang="en-US" baseline="0" dirty="0" smtClean="0"/>
          </a:p>
          <a:p>
            <a:pPr marL="228851" indent="-228851"/>
            <a:r>
              <a:rPr lang="en-US" baseline="0" dirty="0" smtClean="0"/>
              <a:t>Inbound protocols are http(s) – outbound protocols are any TCP connection but NOT UDP.</a:t>
            </a:r>
          </a:p>
          <a:p>
            <a:pPr marL="228851" indent="-228851"/>
            <a:endParaRPr lang="en-US" dirty="0" smtClean="0"/>
          </a:p>
          <a:p>
            <a:pPr marL="228851" indent="-228851"/>
            <a:r>
              <a:rPr lang="en-US" b="1" dirty="0" smtClean="0"/>
              <a:t>Notes</a:t>
            </a:r>
          </a:p>
          <a:p>
            <a:pPr marL="228851" indent="-228851"/>
            <a:r>
              <a:rPr lang="en-US" b="0" dirty="0" smtClean="0"/>
              <a:t>http://msdn.microsoft.com/en-us/library/dd179341.aspx</a:t>
            </a:r>
          </a:p>
          <a:p>
            <a:pPr marL="228851" indent="-228851"/>
            <a:r>
              <a:rPr lang="en-US" b="0" dirty="0" smtClean="0"/>
              <a:t>http://blogs.msdn.com/b/carlosag/archive/2008/04/14/hostyourownwebserverusingiis7.aspx</a:t>
            </a:r>
          </a:p>
          <a:p>
            <a:pPr marL="228851" indent="-228851"/>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851" indent="-228851"/>
            <a:r>
              <a:rPr lang="en-US" b="1" dirty="0" smtClean="0"/>
              <a:t>Slide Objective</a:t>
            </a:r>
          </a:p>
          <a:p>
            <a:pPr marL="228851" indent="-228851">
              <a:buFont typeface="Arial" pitchFamily="34" charset="0"/>
              <a:buChar char="•"/>
            </a:pPr>
            <a:r>
              <a:rPr lang="en-US" b="0" dirty="0" smtClean="0"/>
              <a:t>Understand the 3 common patterns of worker roles</a:t>
            </a:r>
          </a:p>
          <a:p>
            <a:pPr marL="228851" indent="-228851">
              <a:buFont typeface="Arial" pitchFamily="34" charset="0"/>
              <a:buChar char="•"/>
            </a:pPr>
            <a:endParaRPr lang="en-US" b="0" dirty="0" smtClean="0"/>
          </a:p>
          <a:p>
            <a:pPr marL="228851" indent="-228851"/>
            <a:r>
              <a:rPr lang="en-US" b="1" dirty="0" smtClean="0"/>
              <a:t>Speaker Notes</a:t>
            </a:r>
          </a:p>
          <a:p>
            <a:pPr marL="228851" indent="-228851"/>
            <a:r>
              <a:rPr lang="en-US" b="0" dirty="0" smtClean="0"/>
              <a:t>Pattern 1 – Polling</a:t>
            </a:r>
          </a:p>
          <a:p>
            <a:pPr marL="228851" indent="-228851"/>
            <a:r>
              <a:rPr lang="en-US" b="0" dirty="0" smtClean="0"/>
              <a:t>	Worker role polls a</a:t>
            </a:r>
            <a:r>
              <a:rPr lang="en-US" b="0" baseline="0" dirty="0" smtClean="0"/>
              <a:t> Queue</a:t>
            </a:r>
          </a:p>
          <a:p>
            <a:pPr marL="228851" indent="-228851"/>
            <a:r>
              <a:rPr lang="en-US" b="0" baseline="0" dirty="0" smtClean="0"/>
              <a:t>	Pops message</a:t>
            </a:r>
          </a:p>
          <a:p>
            <a:pPr marL="228851" indent="-228851"/>
            <a:r>
              <a:rPr lang="en-US" b="0" baseline="0" dirty="0" smtClean="0"/>
              <a:t>	Performs work</a:t>
            </a:r>
          </a:p>
          <a:p>
            <a:pPr marL="228851" indent="-228851"/>
            <a:r>
              <a:rPr lang="en-US" b="0" baseline="0" dirty="0" smtClean="0"/>
              <a:t>	Polls queue again</a:t>
            </a:r>
          </a:p>
          <a:p>
            <a:pPr marL="228851" indent="-228851"/>
            <a:endParaRPr lang="en-US" b="0" baseline="0" dirty="0" smtClean="0"/>
          </a:p>
          <a:p>
            <a:pPr marL="228851" indent="-228851"/>
            <a:r>
              <a:rPr lang="en-US" b="0" baseline="0" dirty="0" smtClean="0"/>
              <a:t>Pattern 2</a:t>
            </a:r>
          </a:p>
          <a:p>
            <a:pPr marL="228851" indent="-228851"/>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851" indent="-228851"/>
            <a:endParaRPr lang="en-US" b="0" baseline="0" dirty="0" smtClean="0"/>
          </a:p>
          <a:p>
            <a:pPr marL="228851" indent="-228851"/>
            <a:r>
              <a:rPr lang="en-US" b="0" baseline="0" dirty="0" smtClean="0"/>
              <a:t>Pattern 3</a:t>
            </a:r>
          </a:p>
          <a:p>
            <a:pPr marL="228851" indent="-228851"/>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851" indent="-228851"/>
            <a:r>
              <a:rPr lang="en-US" b="0" baseline="0" dirty="0" smtClean="0"/>
              <a:t>	E.g. Running a database server</a:t>
            </a:r>
            <a:endParaRPr lang="en-US" b="0" dirty="0" smtClean="0"/>
          </a:p>
          <a:p>
            <a:pPr marL="228851" indent="-228851"/>
            <a:endParaRPr lang="en-US" b="1" dirty="0" smtClean="0"/>
          </a:p>
          <a:p>
            <a:pPr marL="228851" indent="-228851"/>
            <a:r>
              <a:rPr lang="en-US" b="1" dirty="0" smtClean="0"/>
              <a:t>Notes</a:t>
            </a:r>
          </a:p>
          <a:p>
            <a:pPr marL="228851" indent="-228851"/>
            <a:r>
              <a:rPr lang="en-US" b="0" dirty="0" smtClean="0"/>
              <a:t>http://blog.smarx.com/posts/build-your-own-web-role-running-hosted-web-core-in-windows-azure</a:t>
            </a:r>
          </a:p>
          <a:p>
            <a:pPr marL="228851" indent="-228851"/>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639" indent="-171639">
              <a:buFont typeface="Arial" pitchFamily="34" charset="0"/>
              <a:buChar char="•"/>
            </a:pPr>
            <a:r>
              <a:rPr lang="en-US" baseline="0" dirty="0" smtClean="0"/>
              <a:t>The Service model defines the shape of a service- </a:t>
            </a:r>
          </a:p>
          <a:p>
            <a:pPr marL="384854" lvl="1" indent="-171639">
              <a:buFont typeface="Arial" pitchFamily="34" charset="0"/>
              <a:buChar char="•"/>
            </a:pPr>
            <a:r>
              <a:rPr lang="en-US" baseline="0" dirty="0" smtClean="0"/>
              <a:t>the Roles it will have</a:t>
            </a:r>
          </a:p>
          <a:p>
            <a:pPr marL="384854" lvl="1" indent="-171639">
              <a:buFont typeface="Arial" pitchFamily="34" charset="0"/>
              <a:buChar char="•"/>
            </a:pPr>
            <a:r>
              <a:rPr lang="en-US" baseline="0" dirty="0" smtClean="0"/>
              <a:t>endpoints it will listen on</a:t>
            </a:r>
          </a:p>
          <a:p>
            <a:pPr marL="384854" lvl="1" indent="-171639">
              <a:buFont typeface="Arial" pitchFamily="34" charset="0"/>
              <a:buChar char="•"/>
            </a:pPr>
            <a:r>
              <a:rPr lang="en-US" baseline="0" dirty="0" smtClean="0"/>
              <a:t>Types of VMs that will be run</a:t>
            </a:r>
          </a:p>
          <a:p>
            <a:pPr marL="384854" lvl="1" indent="-171639">
              <a:buFont typeface="Arial" pitchFamily="34" charset="0"/>
              <a:buChar char="•"/>
            </a:pPr>
            <a:endParaRPr lang="en-US" baseline="0" dirty="0" smtClean="0"/>
          </a:p>
          <a:p>
            <a:pPr marL="171639" indent="-171639">
              <a:buFont typeface="Arial" pitchFamily="34" charset="0"/>
              <a:buChar char="•"/>
            </a:pPr>
            <a:r>
              <a:rPr lang="en-US" baseline="0" dirty="0" smtClean="0"/>
              <a:t>At runtime each Role will run at a given scale</a:t>
            </a:r>
          </a:p>
          <a:p>
            <a:pPr marL="384854" lvl="1" indent="-171639">
              <a:buFont typeface="Arial" pitchFamily="34" charset="0"/>
              <a:buChar char="•"/>
            </a:pPr>
            <a:r>
              <a:rPr lang="en-US" baseline="0" dirty="0" smtClean="0"/>
              <a:t>Specifically each role will be deployed onto and executed on one or more VMs</a:t>
            </a:r>
          </a:p>
          <a:p>
            <a:pPr marL="384854" lvl="1" indent="-171639">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defTabSz="915406">
              <a:defRPr/>
            </a:pPr>
            <a:endParaRPr lang="en-US" b="0" baseline="0" dirty="0" smtClean="0"/>
          </a:p>
          <a:p>
            <a:pPr defTabSz="915406">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defTabSz="915406">
              <a:defRPr/>
            </a:pPr>
            <a:endParaRPr lang="en-US" baseline="0" dirty="0" smtClean="0"/>
          </a:p>
          <a:p>
            <a:pPr marL="171639" indent="-171639">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639" indent="-171639">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639" indent="-171639">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639" indent="-171639">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639" indent="-171639">
              <a:buFont typeface="Wingdings" panose="05000000000000000000" pitchFamily="2" charset="2"/>
              <a:buChar char="§"/>
            </a:pPr>
            <a:r>
              <a:rPr lang="en-US" baseline="0" dirty="0" smtClean="0"/>
              <a:t>Package can be deployed to staging or production site and VIP swapped to accomplish continuous deployment.</a:t>
            </a:r>
          </a:p>
          <a:p>
            <a:pPr marL="171639" indent="-171639">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Demo:</a:t>
            </a:r>
          </a:p>
          <a:p>
            <a:pPr marL="171639" indent="-171639">
              <a:buFont typeface="Arial" panose="020B0604020202020204" pitchFamily="34" charset="0"/>
              <a:buChar char="•"/>
            </a:pPr>
            <a:r>
              <a:rPr lang="en-US" dirty="0"/>
              <a:t>Create a Hello World Cloud Service.</a:t>
            </a:r>
          </a:p>
          <a:p>
            <a:pPr lvl="0"/>
            <a:endParaRPr lang="en-US" dirty="0"/>
          </a:p>
          <a:p>
            <a:pPr lvl="0"/>
            <a:r>
              <a:rPr lang="en-US" b="1" dirty="0"/>
              <a:t>Steps:</a:t>
            </a:r>
          </a:p>
          <a:p>
            <a:pPr marL="228851" indent="-228851">
              <a:buFont typeface="Arial" panose="020B0604020202020204" pitchFamily="34" charset="0"/>
              <a:buAutoNum type="arabicPeriod"/>
            </a:pPr>
            <a:r>
              <a:rPr lang="en-US" dirty="0"/>
              <a:t>Create a Cloud Service with a Web Role and Worker Role (with SB queue).</a:t>
            </a:r>
          </a:p>
          <a:p>
            <a:pPr marL="228851" indent="-228851">
              <a:buFont typeface="Arial" panose="020B0604020202020204" pitchFamily="34" charset="0"/>
              <a:buAutoNum type="arabicPeriod"/>
            </a:pPr>
            <a:r>
              <a:rPr lang="en-US" dirty="0"/>
              <a:t>Launch, explain local emulator.</a:t>
            </a:r>
          </a:p>
          <a:p>
            <a:pPr marL="228851" indent="-228851">
              <a:buFont typeface="Arial" panose="020B0604020202020204" pitchFamily="34" charset="0"/>
              <a:buAutoNum type="arabicPeriod"/>
            </a:pPr>
            <a:r>
              <a:rPr lang="en-US"/>
              <a:t>Show publish menu.</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27</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a:t>
            </a:r>
            <a:r>
              <a:rPr lang="en-US" sz="1200" baseline="0" smtClean="0"/>
              <a:t>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Speaker</a:t>
            </a:r>
            <a:r>
              <a:rPr lang="en-US" sz="1200" b="0" i="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how Fabric Controller(FC) initiates a</a:t>
            </a:r>
            <a:r>
              <a:rPr lang="en-US" sz="1200" dirty="0" smtClean="0">
                <a:solidFill>
                  <a:schemeClr val="accent2">
                    <a:lumMod val="60000"/>
                    <a:lumOff val="40000"/>
                  </a:schemeClr>
                </a:solidFill>
              </a:rPr>
              <a:t>uto</a:t>
            </a:r>
            <a:r>
              <a:rPr lang="en-US" sz="1200" dirty="0" smtClean="0">
                <a:solidFill>
                  <a:srgbClr val="FFC000"/>
                </a:solidFill>
              </a:rPr>
              <a:t> </a:t>
            </a:r>
            <a:r>
              <a:rPr lang="en-US" sz="1200" dirty="0" smtClean="0">
                <a:solidFill>
                  <a:schemeClr val="accent2">
                    <a:lumMod val="60000"/>
                    <a:lumOff val="40000"/>
                  </a:schemeClr>
                </a:solidFill>
              </a:rPr>
              <a:t>recovery</a:t>
            </a:r>
            <a:r>
              <a:rPr lang="en-US" sz="1200" dirty="0" smtClean="0">
                <a:solidFill>
                  <a:srgbClr val="FFC000"/>
                </a:solidFill>
              </a:rPr>
              <a:t> </a:t>
            </a:r>
            <a:r>
              <a:rPr lang="en-US" sz="1200" dirty="0" smtClean="0"/>
              <a:t>of crashed</a:t>
            </a:r>
            <a:r>
              <a:rPr lang="en-US" sz="1200" baseline="0" dirty="0" smtClean="0"/>
              <a:t> or </a:t>
            </a:r>
            <a:r>
              <a:rPr lang="en-US" sz="1200" dirty="0" smtClean="0"/>
              <a:t>nonresponsive instances; </a:t>
            </a:r>
            <a:r>
              <a:rPr lang="en-US" sz="1200" kern="1200" dirty="0" smtClean="0">
                <a:solidFill>
                  <a:schemeClr val="tx1"/>
                </a:solidFill>
                <a:effectLst/>
                <a:latin typeface="+mn-lt"/>
                <a:ea typeface="+mn-ea"/>
                <a:cs typeface="+mn-cs"/>
              </a:rPr>
              <a:t>The FC monitors role instances, virtual and physical machines and initiates recovery action if any one of them deemed unhealthy. A Recovery action includes restarting a role instance, recycling a virtual machine or performing reboot of a physical machine.  Virtual machines running in a defective physical machine are recovered to another healthy server.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a:t>
            </a:r>
            <a:r>
              <a:rPr lang="en-US" sz="1200" baseline="0" dirty="0" smtClean="0">
                <a:solidFill>
                  <a:schemeClr val="accent2">
                    <a:lumMod val="60000"/>
                    <a:lumOff val="40000"/>
                  </a:schemeClr>
                </a:solidFill>
              </a:rPr>
              <a:t> HA through f</a:t>
            </a:r>
            <a:r>
              <a:rPr lang="en-US" sz="1200" dirty="0" smtClean="0">
                <a:solidFill>
                  <a:schemeClr val="accent2">
                    <a:lumMod val="60000"/>
                    <a:lumOff val="40000"/>
                  </a:schemeClr>
                </a:solidFill>
              </a:rPr>
              <a:t>ault</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to scatter instances across racks.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Explain</a:t>
            </a:r>
            <a:r>
              <a:rPr lang="en-US" sz="1200" b="0" i="0" kern="1200" baseline="0" dirty="0" smtClean="0">
                <a:solidFill>
                  <a:schemeClr val="tx1"/>
                </a:solidFill>
                <a:effectLst/>
                <a:latin typeface="+mn-lt"/>
                <a:ea typeface="+mn-ea"/>
                <a:cs typeface="+mn-cs"/>
              </a:rPr>
              <a:t> HA through </a:t>
            </a:r>
            <a:r>
              <a:rPr lang="en-US" sz="1200" b="0" i="0" kern="1200" dirty="0" smtClean="0">
                <a:solidFill>
                  <a:schemeClr val="tx1"/>
                </a:solidFill>
                <a:effectLst/>
                <a:latin typeface="+mn-lt"/>
                <a:ea typeface="+mn-ea"/>
                <a:cs typeface="+mn-cs"/>
              </a:rPr>
              <a:t>availability sets;</a:t>
            </a:r>
            <a:r>
              <a:rPr lang="en-US" sz="1200" b="0" i="0" kern="1200" baseline="0" dirty="0" smtClean="0">
                <a:solidFill>
                  <a:schemeClr val="tx1"/>
                </a:solidFill>
                <a:effectLst/>
                <a:latin typeface="+mn-lt"/>
                <a:ea typeface="+mn-ea"/>
                <a:cs typeface="+mn-cs"/>
              </a:rPr>
              <a:t> p</a:t>
            </a:r>
            <a:r>
              <a:rPr lang="en-US" sz="1200" b="0" i="0" kern="1200" dirty="0" smtClean="0">
                <a:solidFill>
                  <a:schemeClr val="tx1"/>
                </a:solidFill>
                <a:effectLst/>
                <a:latin typeface="+mn-lt"/>
                <a:ea typeface="+mn-ea"/>
                <a:cs typeface="+mn-cs"/>
              </a:rPr>
              <a:t>utting two or more VMs in availability sets guarantees that your VMs are spread across multiple racks in the Windows Azure Data Centers for redundancy</a:t>
            </a:r>
            <a:r>
              <a:rPr lang="en-US" sz="1200" b="0" i="0" kern="1200" baseline="0" dirty="0" smtClean="0">
                <a:solidFill>
                  <a:schemeClr val="tx1"/>
                </a:solidFill>
                <a:effectLst/>
                <a:latin typeface="+mn-lt"/>
                <a:ea typeface="+mn-ea"/>
                <a:cs typeface="+mn-cs"/>
              </a:rPr>
              <a:t> and hence making your service highly available</a:t>
            </a:r>
            <a:r>
              <a:rPr lang="en-US" sz="1200" b="0" i="0" kern="1200" dirty="0" smtClean="0">
                <a:solidFill>
                  <a:schemeClr val="tx1"/>
                </a:solidFill>
                <a:effectLst/>
                <a:latin typeface="+mn-lt"/>
                <a:ea typeface="+mn-ea"/>
                <a:cs typeface="+mn-cs"/>
              </a:rPr>
              <a:t>. Without availability sets the FC would have no idea that two or machines are serving the same service and could reasonably take them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down at the same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host OS updates.</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a:t>
            </a:r>
            <a:r>
              <a:rPr lang="en-US" sz="1200" baseline="0" dirty="0" smtClean="0">
                <a:solidFill>
                  <a:schemeClr val="accent2">
                    <a:lumMod val="60000"/>
                    <a:lumOff val="40000"/>
                  </a:schemeClr>
                </a:solidFill>
              </a:rPr>
              <a:t> u</a:t>
            </a:r>
            <a:r>
              <a:rPr lang="en-US" sz="1200" dirty="0" smtClean="0">
                <a:solidFill>
                  <a:schemeClr val="accent2">
                    <a:lumMod val="60000"/>
                    <a:lumOff val="40000"/>
                  </a:schemeClr>
                </a:solidFill>
              </a:rPr>
              <a:t>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helps continued </a:t>
            </a:r>
            <a:r>
              <a:rPr lang="en-US" sz="1200" dirty="0" smtClean="0"/>
              <a:t>service availability during application</a:t>
            </a:r>
            <a:r>
              <a:rPr lang="en-US" sz="1200" baseline="0" dirty="0" smtClean="0"/>
              <a:t> </a:t>
            </a:r>
            <a:r>
              <a:rPr lang="en-US" sz="1200" dirty="0" smtClean="0"/>
              <a:t>upgrade.</a:t>
            </a:r>
            <a:r>
              <a:rPr lang="en-US" sz="1200" baseline="0" dirty="0" smtClean="0"/>
              <a:t> </a:t>
            </a:r>
            <a:r>
              <a:rPr lang="en-US" sz="1200" dirty="0" smtClean="0">
                <a:solidFill>
                  <a:schemeClr val="accent2">
                    <a:lumMod val="60000"/>
                    <a:lumOff val="40000"/>
                  </a:schemeClr>
                </a:solidFill>
              </a:rPr>
              <a:t>Upgrade</a:t>
            </a:r>
            <a:r>
              <a:rPr lang="en-US" sz="1200" dirty="0" smtClean="0">
                <a:solidFill>
                  <a:srgbClr val="FFC000"/>
                </a:solidFill>
              </a:rPr>
              <a:t> </a:t>
            </a:r>
            <a:r>
              <a:rPr lang="en-US" sz="1200" dirty="0" smtClean="0">
                <a:solidFill>
                  <a:schemeClr val="accent2">
                    <a:lumMod val="60000"/>
                    <a:lumOff val="40000"/>
                  </a:schemeClr>
                </a:solidFill>
              </a:rPr>
              <a:t>domain</a:t>
            </a:r>
            <a:r>
              <a:rPr lang="en-US" sz="1200" dirty="0" smtClean="0">
                <a:solidFill>
                  <a:srgbClr val="FFC000"/>
                </a:solidFill>
              </a:rPr>
              <a:t> </a:t>
            </a:r>
            <a:r>
              <a:rPr lang="en-US" sz="1200" dirty="0" smtClean="0"/>
              <a:t>avoids shutting down all instances at the same time</a:t>
            </a:r>
            <a:r>
              <a:rPr lang="en-US" sz="1200" baseline="0" dirty="0" smtClean="0"/>
              <a:t> during an upgrade.</a:t>
            </a: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chemeClr val="accent2">
                    <a:lumMod val="60000"/>
                    <a:lumOff val="40000"/>
                  </a:schemeClr>
                </a:solidFill>
              </a:rPr>
              <a:t>Explain how Web App</a:t>
            </a:r>
            <a:r>
              <a:rPr lang="en-US" sz="1200" baseline="0" dirty="0" smtClean="0">
                <a:solidFill>
                  <a:schemeClr val="accent2">
                    <a:lumMod val="60000"/>
                    <a:lumOff val="40000"/>
                  </a:schemeClr>
                </a:solidFill>
              </a:rPr>
              <a:t> D</a:t>
            </a:r>
            <a:r>
              <a:rPr lang="en-US" sz="1200" dirty="0" smtClean="0">
                <a:solidFill>
                  <a:schemeClr val="accent2">
                    <a:lumMod val="60000"/>
                    <a:lumOff val="40000"/>
                  </a:schemeClr>
                </a:solidFill>
              </a:rPr>
              <a:t>eployment Slots and Cloud Service VIP</a:t>
            </a:r>
            <a:r>
              <a:rPr lang="en-US" sz="1200" dirty="0" smtClean="0">
                <a:solidFill>
                  <a:srgbClr val="FFC000"/>
                </a:solidFill>
              </a:rPr>
              <a:t> </a:t>
            </a:r>
            <a:r>
              <a:rPr lang="en-US" sz="1200" dirty="0" smtClean="0">
                <a:solidFill>
                  <a:schemeClr val="accent2">
                    <a:lumMod val="60000"/>
                    <a:lumOff val="40000"/>
                  </a:schemeClr>
                </a:solidFill>
              </a:rPr>
              <a:t>swap</a:t>
            </a:r>
            <a:r>
              <a:rPr lang="en-US" sz="1200" dirty="0" smtClean="0">
                <a:solidFill>
                  <a:srgbClr val="FFC000"/>
                </a:solidFill>
              </a:rPr>
              <a:t> </a:t>
            </a:r>
            <a:r>
              <a:rPr lang="en-US" sz="1200" dirty="0" smtClean="0"/>
              <a:t>allow promoting staging to production and manage</a:t>
            </a:r>
            <a:r>
              <a:rPr lang="en-US" sz="1200" baseline="0" dirty="0" smtClean="0"/>
              <a:t> dev/test environments </a:t>
            </a:r>
            <a:r>
              <a:rPr lang="en-US" sz="1200" dirty="0" smtClean="0"/>
              <a:t>with DevOps</a:t>
            </a:r>
            <a:r>
              <a:rPr lang="en-US" sz="1200" baseline="0" dirty="0" smtClean="0"/>
              <a:t> mindset. </a:t>
            </a:r>
            <a:r>
              <a:rPr lang="en-US" sz="1200" b="0" i="0" kern="1200" dirty="0" smtClean="0">
                <a:solidFill>
                  <a:schemeClr val="tx1"/>
                </a:solidFill>
                <a:effectLst/>
                <a:latin typeface="+mn-lt"/>
                <a:ea typeface="+mn-ea"/>
                <a:cs typeface="+mn-cs"/>
              </a:rPr>
              <a:t> If the changes swapped into the production slot are not as you expected, you can perform the same swap immediately to get your "last known good site" back.</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f</a:t>
            </a:r>
            <a:r>
              <a:rPr lang="en-US" altLang="zh-CN" sz="1200" dirty="0" smtClean="0"/>
              <a:t>irst party and third party support for </a:t>
            </a:r>
            <a:r>
              <a:rPr lang="en-US" altLang="zh-CN" sz="1200" dirty="0" smtClean="0">
                <a:solidFill>
                  <a:schemeClr val="accent2">
                    <a:lumMod val="60000"/>
                    <a:lumOff val="40000"/>
                  </a:schemeClr>
                </a:solidFill>
              </a:rPr>
              <a:t>telemetry.</a:t>
            </a: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dirty="0" smtClean="0"/>
              <a:t>Explain</a:t>
            </a:r>
            <a:r>
              <a:rPr lang="en-US" altLang="zh-CN" sz="1200" baseline="0" dirty="0" smtClean="0"/>
              <a:t> how to make your application resilient by </a:t>
            </a:r>
            <a:r>
              <a:rPr lang="en-US" sz="1200" b="0" i="0" kern="1200" dirty="0" smtClean="0">
                <a:solidFill>
                  <a:schemeClr val="tx1"/>
                </a:solidFill>
                <a:effectLst/>
                <a:latin typeface="+mn-lt"/>
                <a:ea typeface="+mn-ea"/>
                <a:cs typeface="+mn-cs"/>
              </a:rPr>
              <a:t>adding robust transient fault handling logic</a:t>
            </a:r>
            <a:r>
              <a:rPr lang="en-US" altLang="zh-CN" sz="1200" dirty="0" smtClean="0"/>
              <a:t> using the </a:t>
            </a:r>
            <a:r>
              <a:rPr lang="en-US" altLang="zh-CN" sz="1200" dirty="0" smtClean="0">
                <a:solidFill>
                  <a:schemeClr val="accent2">
                    <a:lumMod val="60000"/>
                    <a:lumOff val="40000"/>
                  </a:schemeClr>
                </a:solidFill>
              </a:rPr>
              <a:t>Transient Fault Handling Application block in your code. </a:t>
            </a:r>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
            </a:r>
            <a:br>
              <a:rPr lang="en-US" sz="1200" baseline="0" dirty="0" smtClean="0"/>
            </a:b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6/13/2015 5:31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510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6/12/2015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395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defTabSz="915406">
              <a:defRPr/>
            </a:pPr>
            <a:r>
              <a:rPr lang="en-US" b="0" baseline="0" dirty="0" smtClean="0"/>
              <a:t>Before we discuss about specifics, let’s refocus on what you care about – your application/service. </a:t>
            </a:r>
            <a:endParaRPr lang="en-US" b="1" baseline="0" dirty="0" smtClean="0"/>
          </a:p>
          <a:p>
            <a:pPr marL="171639" indent="-171639" defTabSz="915406">
              <a:buFont typeface="Arial" panose="020B0604020202020204" pitchFamily="34" charset="0"/>
              <a:buChar char="•"/>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851" indent="-228851">
              <a:buFont typeface="+mj-lt"/>
              <a:buAutoNum type="arabicPeriod"/>
            </a:pPr>
            <a:r>
              <a:rPr lang="en-US" dirty="0" smtClean="0"/>
              <a:t>Let’s start with something that you know inside-and-out: your application code. [click]</a:t>
            </a:r>
          </a:p>
          <a:p>
            <a:pPr marL="228851" indent="-228851">
              <a:buFont typeface="+mj-lt"/>
              <a:buAutoNum type="arabicPeriod"/>
            </a:pPr>
            <a:r>
              <a:rPr lang="en-US" dirty="0" smtClean="0"/>
              <a:t>Then,</a:t>
            </a:r>
            <a:r>
              <a:rPr lang="en-US" baseline="0" dirty="0" smtClean="0"/>
              <a:t> for whatever reason, you decide to deploy your application to Azure. [click]</a:t>
            </a:r>
          </a:p>
          <a:p>
            <a:pPr marL="228851" indent="-228851">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851" indent="-228851">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851" indent="-228851">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851" indent="-228851">
              <a:buFont typeface="+mj-lt"/>
              <a:buAutoNum type="arabicPeriod"/>
            </a:pPr>
            <a:r>
              <a:rPr lang="en-US" baseline="0" dirty="0" smtClean="0"/>
              <a:t>You can define hosting environments, such as websites, cloud services and VMs. [Click]</a:t>
            </a:r>
          </a:p>
          <a:p>
            <a:pPr marL="228851" indent="-228851">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639" indent="-171639">
              <a:buFont typeface="Arial" panose="020B0604020202020204" pitchFamily="34" charset="0"/>
              <a:buChar char="•"/>
            </a:pPr>
            <a:r>
              <a:rPr lang="en-US" altLang="zh-CN" baseline="0" dirty="0" smtClean="0"/>
              <a:t>An active Azure subscription.</a:t>
            </a:r>
          </a:p>
          <a:p>
            <a:pPr marL="171639" indent="-171639">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851" indent="-228851">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851" indent="-228851">
              <a:buFont typeface="+mj-lt"/>
              <a:buAutoNum type="arabicPeriod"/>
            </a:pPr>
            <a:r>
              <a:rPr lang="en-US" baseline="0" dirty="0" smtClean="0"/>
              <a:t>Select </a:t>
            </a:r>
            <a:r>
              <a:rPr lang="en-US" b="1" baseline="0" dirty="0" smtClean="0"/>
              <a:t>Website</a:t>
            </a:r>
            <a:r>
              <a:rPr lang="en-US" baseline="0" dirty="0" smtClean="0"/>
              <a:t> and provision a new website.</a:t>
            </a:r>
          </a:p>
          <a:p>
            <a:pPr marL="228851" indent="-228851">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851" indent="-228851">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851" indent="-228851">
              <a:buFont typeface="+mj-lt"/>
              <a:buAutoNum type="arabicPeriod"/>
            </a:pPr>
            <a:r>
              <a:rPr lang="en-US" baseline="0" dirty="0" smtClean="0"/>
              <a:t>Follow the publish wizard to publish the application to the website we just provisioned.</a:t>
            </a:r>
          </a:p>
          <a:p>
            <a:pPr marL="228851" indent="-228851">
              <a:buFont typeface="+mj-lt"/>
              <a:buAutoNum type="arabicPeriod"/>
            </a:pPr>
            <a:r>
              <a:rPr lang="en-US" baseline="0" dirty="0" smtClean="0"/>
              <a:t>Test the application. Invite audience to participate if possible.</a:t>
            </a:r>
          </a:p>
          <a:p>
            <a:pPr marL="228851" indent="-228851">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851" indent="-228851">
              <a:buFont typeface="+mj-lt"/>
              <a:buAutoNum type="arabicPeriod"/>
            </a:pPr>
            <a:r>
              <a:rPr lang="en-US" baseline="0" dirty="0" smtClean="0"/>
              <a:t>You provided code. [Click]</a:t>
            </a:r>
          </a:p>
          <a:p>
            <a:pPr marL="228851" indent="-228851">
              <a:buFont typeface="+mj-lt"/>
              <a:buAutoNum type="arabicPeriod"/>
            </a:pPr>
            <a:r>
              <a:rPr lang="en-US" baseline="0" dirty="0" smtClean="0"/>
              <a:t>Azure provided resource (website). [Click]</a:t>
            </a:r>
          </a:p>
          <a:p>
            <a:pPr marL="228851" indent="-228851">
              <a:buFont typeface="+mj-lt"/>
              <a:buAutoNum type="arabicPeriod"/>
            </a:pPr>
            <a:r>
              <a:rPr lang="en-US" baseline="0" dirty="0" smtClean="0"/>
              <a:t>Your code is deployed to the resource and you have a running site. </a:t>
            </a:r>
          </a:p>
          <a:p>
            <a:pPr marL="228851" indent="-228851">
              <a:buFont typeface="+mj-lt"/>
              <a:buAutoNum type="arabicPeriod"/>
            </a:pPr>
            <a:endParaRPr lang="en-US" baseline="0" dirty="0" smtClean="0"/>
          </a:p>
          <a:p>
            <a:r>
              <a:rPr lang="en-US" b="1" baseline="0" dirty="0" smtClean="0"/>
              <a:t>Transition:</a:t>
            </a:r>
          </a:p>
          <a:p>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13.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0.emf"/><Relationship Id="rId3" Type="http://schemas.openxmlformats.org/officeDocument/2006/relationships/image" Target="../media/image46.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7.emf"/><Relationship Id="rId10"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image" Target="../media/image1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12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1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21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7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24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44" y="424687"/>
            <a:ext cx="9485738" cy="917575"/>
          </a:xfrm>
        </p:spPr>
        <p:txBody>
          <a:bodyPr/>
          <a:lstStyle/>
          <a:p>
            <a:r>
              <a:rPr lang="en-US" sz="5290" dirty="0" smtClean="0"/>
              <a:t>Redundancy in </a:t>
            </a:r>
            <a:r>
              <a:rPr lang="en-US" sz="5290" dirty="0" smtClean="0"/>
              <a:t>Microsoft Azure </a:t>
            </a:r>
            <a:endParaRPr lang="en-US" sz="5290" dirty="0"/>
          </a:p>
        </p:txBody>
      </p:sp>
      <p:sp>
        <p:nvSpPr>
          <p:cNvPr id="3" name="Content Placeholder 2"/>
          <p:cNvSpPr>
            <a:spLocks noGrp="1"/>
          </p:cNvSpPr>
          <p:nvPr>
            <p:ph sz="quarter" idx="10"/>
          </p:nvPr>
        </p:nvSpPr>
        <p:spPr>
          <a:xfrm>
            <a:off x="230777" y="1328336"/>
            <a:ext cx="11398878" cy="3034529"/>
          </a:xfrm>
          <a:prstGeom prst="rect">
            <a:avLst/>
          </a:prstGeom>
        </p:spPr>
        <p:txBody>
          <a:bodyPr>
            <a:normAutofit/>
          </a:bodyPr>
          <a:lstStyle/>
          <a:p>
            <a:r>
              <a:rPr lang="en-US" sz="2800" dirty="0" smtClean="0">
                <a:solidFill>
                  <a:schemeClr val="accent2">
                    <a:lumMod val="60000"/>
                    <a:lumOff val="40000"/>
                  </a:schemeClr>
                </a:solidFill>
              </a:rPr>
              <a:t>Storage</a:t>
            </a:r>
            <a:r>
              <a:rPr lang="en-US" sz="2800" dirty="0" smtClean="0"/>
              <a:t> </a:t>
            </a:r>
            <a:r>
              <a:rPr lang="en-US" sz="2800" dirty="0" smtClean="0"/>
              <a:t>Redundancy Options</a:t>
            </a:r>
            <a:endParaRPr lang="en-US" sz="2800" dirty="0"/>
          </a:p>
          <a:p>
            <a:r>
              <a:rPr lang="en-US" sz="2800" dirty="0" smtClean="0">
                <a:solidFill>
                  <a:schemeClr val="accent2">
                    <a:lumMod val="60000"/>
                    <a:lumOff val="40000"/>
                  </a:schemeClr>
                </a:solidFill>
              </a:rPr>
              <a:t>SQL</a:t>
            </a:r>
            <a:r>
              <a:rPr lang="en-US" sz="2800" dirty="0" smtClean="0">
                <a:solidFill>
                  <a:srgbClr val="FFC000"/>
                </a:solidFill>
              </a:rPr>
              <a:t> </a:t>
            </a:r>
            <a:r>
              <a:rPr lang="en-US" sz="2800" dirty="0">
                <a:solidFill>
                  <a:schemeClr val="accent2">
                    <a:lumMod val="60000"/>
                    <a:lumOff val="40000"/>
                  </a:schemeClr>
                </a:solidFill>
              </a:rPr>
              <a:t>Database</a:t>
            </a:r>
            <a:r>
              <a:rPr lang="en-US" sz="2800" dirty="0">
                <a:solidFill>
                  <a:srgbClr val="FFC000"/>
                </a:solidFill>
              </a:rPr>
              <a:t> </a:t>
            </a:r>
            <a:r>
              <a:rPr lang="en-US" sz="2800" dirty="0" smtClean="0"/>
              <a:t>Geo-Replication</a:t>
            </a:r>
            <a:endParaRPr lang="en-US" sz="2800" dirty="0"/>
          </a:p>
          <a:p>
            <a:r>
              <a:rPr lang="en-US" sz="2800" dirty="0" smtClean="0">
                <a:solidFill>
                  <a:schemeClr val="accent2">
                    <a:lumMod val="60000"/>
                    <a:lumOff val="40000"/>
                  </a:schemeClr>
                </a:solidFill>
              </a:rPr>
              <a:t>Caching</a:t>
            </a:r>
            <a:r>
              <a:rPr lang="en-US" sz="2800" dirty="0" smtClean="0">
                <a:solidFill>
                  <a:srgbClr val="FFC000"/>
                </a:solidFill>
              </a:rPr>
              <a:t> </a:t>
            </a:r>
            <a:r>
              <a:rPr lang="en-US" sz="2800" dirty="0"/>
              <a:t>with high availability </a:t>
            </a:r>
            <a:r>
              <a:rPr lang="en-US" sz="2800" dirty="0" smtClean="0"/>
              <a:t>option</a:t>
            </a:r>
            <a:endParaRPr lang="en-US" sz="2800" dirty="0"/>
          </a:p>
          <a:p>
            <a:r>
              <a:rPr lang="en-US" sz="2800" dirty="0" smtClean="0">
                <a:solidFill>
                  <a:schemeClr val="accent2">
                    <a:lumMod val="60000"/>
                    <a:lumOff val="40000"/>
                  </a:schemeClr>
                </a:solidFill>
              </a:rPr>
              <a:t>Load-</a:t>
            </a:r>
            <a:r>
              <a:rPr lang="en-US" sz="2800" dirty="0" smtClean="0">
                <a:solidFill>
                  <a:schemeClr val="accent2">
                    <a:lumMod val="60000"/>
                    <a:lumOff val="40000"/>
                  </a:schemeClr>
                </a:solidFill>
              </a:rPr>
              <a:t>balanced</a:t>
            </a:r>
            <a:r>
              <a:rPr lang="en-US" sz="2800" dirty="0" smtClean="0"/>
              <a:t> App Service Apps, Cloud Service and Virtual Machines</a:t>
            </a:r>
            <a:endParaRPr lang="en-US" sz="2800" dirty="0">
              <a:solidFill>
                <a:schemeClr val="accent2">
                  <a:lumMod val="60000"/>
                  <a:lumOff val="40000"/>
                </a:schemeClr>
              </a:solidFill>
            </a:endParaRPr>
          </a:p>
          <a:p>
            <a:r>
              <a:rPr lang="en-US" sz="2800" dirty="0" smtClean="0"/>
              <a:t>Built-in </a:t>
            </a:r>
            <a:r>
              <a:rPr lang="en-US" sz="2800" dirty="0"/>
              <a:t>redundancy </a:t>
            </a:r>
            <a:r>
              <a:rPr lang="en-US" sz="2800" dirty="0" smtClean="0"/>
              <a:t>in Azure </a:t>
            </a:r>
            <a:r>
              <a:rPr lang="en-US" sz="2800" dirty="0">
                <a:solidFill>
                  <a:schemeClr val="accent2">
                    <a:lumMod val="60000"/>
                    <a:lumOff val="40000"/>
                  </a:schemeClr>
                </a:solidFill>
              </a:rPr>
              <a:t>Virtual Network</a:t>
            </a:r>
            <a:r>
              <a:rPr lang="en-US" sz="2800" dirty="0">
                <a:solidFill>
                  <a:srgbClr val="FFC000"/>
                </a:solidFill>
              </a:rPr>
              <a:t> </a:t>
            </a:r>
            <a:r>
              <a:rPr lang="en-US" sz="2800" dirty="0"/>
              <a:t>gateways</a:t>
            </a:r>
          </a:p>
          <a:p>
            <a:r>
              <a:rPr lang="en-US" sz="2800" dirty="0"/>
              <a:t>Failover with </a:t>
            </a:r>
            <a:r>
              <a:rPr lang="en-US" sz="2800" dirty="0" smtClean="0"/>
              <a:t>Azure </a:t>
            </a:r>
            <a:r>
              <a:rPr lang="en-US" sz="28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720" y="504736"/>
            <a:ext cx="8982304" cy="917575"/>
          </a:xfrm>
        </p:spPr>
        <p:txBody>
          <a:bodyPr/>
          <a:lstStyle/>
          <a:p>
            <a:r>
              <a:rPr lang="en-US" sz="5290" dirty="0" smtClean="0"/>
              <a:t>Resiliency </a:t>
            </a:r>
            <a:r>
              <a:rPr lang="en-US" sz="5290" dirty="0" smtClean="0"/>
              <a:t>in </a:t>
            </a:r>
            <a:r>
              <a:rPr lang="en-US" sz="5290" dirty="0" smtClean="0"/>
              <a:t>Microsoft Azure</a:t>
            </a:r>
            <a:endParaRPr lang="en-US" sz="5290" dirty="0"/>
          </a:p>
        </p:txBody>
      </p:sp>
      <p:sp>
        <p:nvSpPr>
          <p:cNvPr id="3" name="Content Placeholder 2"/>
          <p:cNvSpPr>
            <a:spLocks noGrp="1"/>
          </p:cNvSpPr>
          <p:nvPr>
            <p:ph sz="quarter" idx="10"/>
          </p:nvPr>
        </p:nvSpPr>
        <p:spPr>
          <a:xfrm>
            <a:off x="254091" y="1229254"/>
            <a:ext cx="11068029" cy="4420683"/>
          </a:xfrm>
          <a:prstGeom prst="rect">
            <a:avLst/>
          </a:prstGeom>
          <a:ln>
            <a:noFill/>
          </a:ln>
        </p:spPr>
        <p:txBody>
          <a:bodyPr>
            <a:normAutofit/>
          </a:bodyPr>
          <a:lstStyle/>
          <a:p>
            <a:r>
              <a:rPr lang="en-US" sz="2800" dirty="0" smtClean="0">
                <a:solidFill>
                  <a:schemeClr val="accent2">
                    <a:lumMod val="60000"/>
                    <a:lumOff val="40000"/>
                  </a:schemeClr>
                </a:solidFill>
              </a:rPr>
              <a:t>Auto</a:t>
            </a:r>
            <a:r>
              <a:rPr lang="en-US" sz="2800" dirty="0" smtClean="0">
                <a:solidFill>
                  <a:srgbClr val="FFC000"/>
                </a:solidFill>
              </a:rPr>
              <a:t> </a:t>
            </a:r>
            <a:r>
              <a:rPr lang="en-US" sz="2800" dirty="0" smtClean="0">
                <a:solidFill>
                  <a:schemeClr val="accent2">
                    <a:lumMod val="60000"/>
                    <a:lumOff val="40000"/>
                  </a:schemeClr>
                </a:solidFill>
              </a:rPr>
              <a:t>recovery </a:t>
            </a:r>
            <a:r>
              <a:rPr lang="en-US" sz="2800" dirty="0" smtClean="0"/>
              <a:t>– Service Healing </a:t>
            </a:r>
          </a:p>
          <a:p>
            <a:r>
              <a:rPr lang="en-US" sz="2800" dirty="0" smtClean="0">
                <a:solidFill>
                  <a:schemeClr val="accent2">
                    <a:lumMod val="60000"/>
                    <a:lumOff val="40000"/>
                  </a:schemeClr>
                </a:solidFill>
              </a:rPr>
              <a:t>Fault</a:t>
            </a:r>
            <a:r>
              <a:rPr lang="en-US" sz="2800" dirty="0" smtClean="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a:t>-</a:t>
            </a:r>
            <a:r>
              <a:rPr lang="en-US" sz="2800" dirty="0" smtClean="0"/>
              <a:t> </a:t>
            </a:r>
            <a:r>
              <a:rPr lang="en-US" sz="2800" dirty="0" smtClean="0"/>
              <a:t>prevent single point of failure</a:t>
            </a:r>
            <a:endParaRPr lang="en-US" sz="2800" dirty="0"/>
          </a:p>
          <a:p>
            <a:r>
              <a:rPr lang="en-US" sz="2800" dirty="0"/>
              <a:t>Virtual </a:t>
            </a:r>
            <a:r>
              <a:rPr lang="en-US" altLang="zh-CN" sz="2800" dirty="0"/>
              <a:t>machine </a:t>
            </a:r>
            <a:r>
              <a:rPr lang="en-US" altLang="zh-CN" sz="2800" dirty="0">
                <a:solidFill>
                  <a:schemeClr val="accent2">
                    <a:lumMod val="60000"/>
                    <a:lumOff val="40000"/>
                  </a:schemeClr>
                </a:solidFill>
              </a:rPr>
              <a:t>Availability</a:t>
            </a:r>
            <a:r>
              <a:rPr lang="en-US" altLang="zh-CN" sz="2800" dirty="0">
                <a:solidFill>
                  <a:srgbClr val="FFC000"/>
                </a:solidFill>
              </a:rPr>
              <a:t> </a:t>
            </a:r>
            <a:r>
              <a:rPr lang="en-US" altLang="zh-CN" sz="2800" dirty="0">
                <a:solidFill>
                  <a:schemeClr val="accent2">
                    <a:lumMod val="60000"/>
                    <a:lumOff val="40000"/>
                  </a:schemeClr>
                </a:solidFill>
              </a:rPr>
              <a:t>set</a:t>
            </a:r>
            <a:r>
              <a:rPr lang="en-US" altLang="zh-CN" sz="2800" dirty="0">
                <a:solidFill>
                  <a:srgbClr val="FFC000"/>
                </a:solidFill>
              </a:rPr>
              <a:t> </a:t>
            </a:r>
            <a:r>
              <a:rPr lang="en-US" altLang="zh-CN" sz="2800" dirty="0" smtClean="0"/>
              <a:t>– fault domain and rolling host updates</a:t>
            </a:r>
            <a:endParaRPr lang="en-US" sz="2800" dirty="0"/>
          </a:p>
          <a:p>
            <a:r>
              <a:rPr lang="en-US" sz="2800" dirty="0">
                <a:solidFill>
                  <a:schemeClr val="accent2">
                    <a:lumMod val="60000"/>
                    <a:lumOff val="40000"/>
                  </a:schemeClr>
                </a:solidFill>
              </a:rPr>
              <a:t>Upgrade</a:t>
            </a:r>
            <a:r>
              <a:rPr lang="en-US" sz="2800" dirty="0">
                <a:solidFill>
                  <a:srgbClr val="FFC000"/>
                </a:solidFill>
              </a:rPr>
              <a:t> </a:t>
            </a:r>
            <a:r>
              <a:rPr lang="en-US" sz="2800" dirty="0">
                <a:solidFill>
                  <a:schemeClr val="accent2">
                    <a:lumMod val="60000"/>
                    <a:lumOff val="40000"/>
                  </a:schemeClr>
                </a:solidFill>
              </a:rPr>
              <a:t>domain</a:t>
            </a:r>
            <a:r>
              <a:rPr lang="en-US" sz="2800" dirty="0">
                <a:solidFill>
                  <a:srgbClr val="FFC000"/>
                </a:solidFill>
              </a:rPr>
              <a:t> </a:t>
            </a:r>
            <a:r>
              <a:rPr lang="en-US" sz="2800" dirty="0" smtClean="0"/>
              <a:t>- s</a:t>
            </a:r>
            <a:r>
              <a:rPr lang="en-US" sz="2800" dirty="0" smtClean="0"/>
              <a:t>ervice availability during upgrade</a:t>
            </a:r>
            <a:endParaRPr lang="en-US" sz="2800" dirty="0"/>
          </a:p>
          <a:p>
            <a:r>
              <a:rPr lang="en-US" sz="2800" dirty="0" smtClean="0">
                <a:solidFill>
                  <a:schemeClr val="accent2">
                    <a:lumMod val="60000"/>
                    <a:lumOff val="40000"/>
                  </a:schemeClr>
                </a:solidFill>
              </a:rPr>
              <a:t>Deployment Slots </a:t>
            </a:r>
            <a:r>
              <a:rPr lang="en-US" sz="2800" dirty="0" smtClean="0"/>
              <a:t>and </a:t>
            </a:r>
            <a:r>
              <a:rPr lang="en-US" sz="2800" dirty="0" smtClean="0">
                <a:solidFill>
                  <a:schemeClr val="accent2">
                    <a:lumMod val="60000"/>
                    <a:lumOff val="40000"/>
                  </a:schemeClr>
                </a:solidFill>
              </a:rPr>
              <a:t>VIP</a:t>
            </a:r>
            <a:r>
              <a:rPr lang="en-US" sz="2800" dirty="0" smtClean="0">
                <a:solidFill>
                  <a:srgbClr val="FFC000"/>
                </a:solidFill>
              </a:rPr>
              <a:t> </a:t>
            </a:r>
            <a:r>
              <a:rPr lang="en-US" sz="2800" dirty="0" smtClean="0">
                <a:solidFill>
                  <a:schemeClr val="accent2">
                    <a:lumMod val="60000"/>
                    <a:lumOff val="40000"/>
                  </a:schemeClr>
                </a:solidFill>
              </a:rPr>
              <a:t>swap</a:t>
            </a:r>
            <a:r>
              <a:rPr lang="en-US" sz="2800" dirty="0" smtClean="0">
                <a:solidFill>
                  <a:srgbClr val="FFC000"/>
                </a:solidFill>
              </a:rPr>
              <a:t> </a:t>
            </a:r>
          </a:p>
          <a:p>
            <a:r>
              <a:rPr lang="en-US" sz="2800" dirty="0">
                <a:solidFill>
                  <a:schemeClr val="accent2">
                    <a:lumMod val="60000"/>
                    <a:lumOff val="40000"/>
                  </a:schemeClr>
                </a:solidFill>
              </a:rPr>
              <a:t>E</a:t>
            </a:r>
            <a:r>
              <a:rPr lang="en-US" sz="2800" dirty="0" smtClean="0">
                <a:solidFill>
                  <a:schemeClr val="accent2">
                    <a:lumMod val="60000"/>
                    <a:lumOff val="40000"/>
                  </a:schemeClr>
                </a:solidFill>
              </a:rPr>
              <a:t>mulator</a:t>
            </a:r>
            <a:r>
              <a:rPr lang="en-US" sz="2800" dirty="0">
                <a:solidFill>
                  <a:schemeClr val="accent2">
                    <a:lumMod val="60000"/>
                    <a:lumOff val="40000"/>
                  </a:schemeClr>
                </a:solidFill>
              </a:rPr>
              <a:t>,</a:t>
            </a:r>
            <a:r>
              <a:rPr lang="en-US" sz="2800" dirty="0">
                <a:solidFill>
                  <a:srgbClr val="FFC000"/>
                </a:solidFill>
              </a:rPr>
              <a:t> </a:t>
            </a:r>
            <a:r>
              <a:rPr lang="en-US" sz="2800" dirty="0" err="1">
                <a:solidFill>
                  <a:schemeClr val="accent2">
                    <a:lumMod val="60000"/>
                    <a:lumOff val="40000"/>
                  </a:schemeClr>
                </a:solidFill>
              </a:rPr>
              <a:t>Intellitrace</a:t>
            </a:r>
            <a:r>
              <a:rPr lang="en-US" sz="2800" dirty="0">
                <a:solidFill>
                  <a:srgbClr val="FFC000"/>
                </a:solidFill>
              </a:rPr>
              <a:t> </a:t>
            </a:r>
            <a:r>
              <a:rPr lang="en-US" sz="2800" dirty="0"/>
              <a:t>and enhanced </a:t>
            </a:r>
            <a:r>
              <a:rPr lang="en-US" sz="2800" dirty="0">
                <a:solidFill>
                  <a:schemeClr val="accent2">
                    <a:lumMod val="60000"/>
                    <a:lumOff val="40000"/>
                  </a:schemeClr>
                </a:solidFill>
              </a:rPr>
              <a:t>diagnostics</a:t>
            </a:r>
          </a:p>
          <a:p>
            <a:r>
              <a:rPr lang="en-US" altLang="zh-CN" sz="2800" dirty="0" smtClean="0">
                <a:solidFill>
                  <a:schemeClr val="accent2">
                    <a:lumMod val="60000"/>
                    <a:lumOff val="40000"/>
                  </a:schemeClr>
                </a:solidFill>
              </a:rPr>
              <a:t>T</a:t>
            </a:r>
            <a:r>
              <a:rPr lang="en-US" altLang="zh-CN" sz="2800" dirty="0" smtClean="0">
                <a:solidFill>
                  <a:schemeClr val="accent2">
                    <a:lumMod val="60000"/>
                    <a:lumOff val="40000"/>
                  </a:schemeClr>
                </a:solidFill>
              </a:rPr>
              <a:t>elemetry </a:t>
            </a:r>
            <a:r>
              <a:rPr lang="en-US" altLang="zh-CN" sz="2800" dirty="0" smtClean="0"/>
              <a:t>- </a:t>
            </a:r>
            <a:r>
              <a:rPr lang="en-US" altLang="zh-CN" sz="2800" dirty="0" smtClean="0"/>
              <a:t>native </a:t>
            </a:r>
            <a:r>
              <a:rPr lang="en-US" altLang="zh-CN" sz="2800" dirty="0"/>
              <a:t>and 3</a:t>
            </a:r>
            <a:r>
              <a:rPr lang="en-US" altLang="zh-CN" sz="2800" baseline="30000" dirty="0"/>
              <a:t>rd</a:t>
            </a:r>
            <a:r>
              <a:rPr lang="en-US" altLang="zh-CN" sz="2800" dirty="0"/>
              <a:t> party </a:t>
            </a:r>
            <a:r>
              <a:rPr lang="en-US" altLang="zh-CN" sz="2800" dirty="0" smtClean="0"/>
              <a:t>support</a:t>
            </a:r>
            <a:endParaRPr lang="en-US" altLang="zh-CN" sz="2800" dirty="0">
              <a:solidFill>
                <a:schemeClr val="accent2">
                  <a:lumMod val="60000"/>
                  <a:lumOff val="40000"/>
                </a:schemeClr>
              </a:solidFill>
            </a:endParaRPr>
          </a:p>
          <a:p>
            <a:r>
              <a:rPr lang="en-US" altLang="zh-CN" sz="2800" dirty="0" smtClean="0"/>
              <a:t>Handle transient errors </a:t>
            </a:r>
            <a:r>
              <a:rPr lang="en-US" altLang="zh-CN" sz="2800" dirty="0" smtClean="0"/>
              <a:t>with </a:t>
            </a:r>
            <a:r>
              <a:rPr lang="en-US" altLang="zh-CN" sz="2800" dirty="0" smtClean="0">
                <a:solidFill>
                  <a:schemeClr val="accent2">
                    <a:lumMod val="60000"/>
                    <a:lumOff val="40000"/>
                  </a:schemeClr>
                </a:solidFill>
              </a:rPr>
              <a:t>Application Block</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1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fee586e5-3c92-48eb-9898-42915e590ada"/>
    <ds:schemaRef ds:uri="http://schemas.openxmlformats.org/package/2006/metadata/core-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2995</TotalTime>
  <Words>3115</Words>
  <Application>Microsoft Office PowerPoint</Application>
  <PresentationFormat>Widescreen</PresentationFormat>
  <Paragraphs>466</Paragraphs>
  <Slides>35</Slides>
  <Notes>29</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Resiliency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80</cp:revision>
  <cp:lastPrinted>2015-06-12T17:38:27Z</cp:lastPrinted>
  <dcterms:created xsi:type="dcterms:W3CDTF">2015-04-24T19:16:14Z</dcterms:created>
  <dcterms:modified xsi:type="dcterms:W3CDTF">2015-06-13T21:43:31Z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